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75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76" r:id="rId22"/>
    <p:sldId id="277" r:id="rId23"/>
    <p:sldId id="278" r:id="rId24"/>
  </p:sldIdLst>
  <p:sldSz cx="7597775" cy="10477500"/>
  <p:notesSz cx="6888163" cy="10020300"/>
  <p:defaultTextStyle>
    <a:defPPr>
      <a:defRPr lang="ru-RU"/>
    </a:defPPr>
    <a:lvl1pPr marL="0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407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2815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9222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5630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2037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8444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4852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1259" algn="l" defTabSz="10328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604" y="-120"/>
      </p:cViewPr>
      <p:guideLst>
        <p:guide orient="horz" pos="3300"/>
        <p:guide pos="23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833" y="3254818"/>
            <a:ext cx="6458109" cy="22458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666" y="5937250"/>
            <a:ext cx="5318443" cy="26775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9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4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08387" y="419588"/>
            <a:ext cx="1709499" cy="89398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9889" y="419588"/>
            <a:ext cx="5001869" cy="89398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72" y="6732764"/>
            <a:ext cx="6458109" cy="208094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172" y="4440813"/>
            <a:ext cx="6458109" cy="229195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4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2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9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5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2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84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4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1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889" y="2444752"/>
            <a:ext cx="3355684" cy="69146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62202" y="2444752"/>
            <a:ext cx="3355684" cy="69146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890" y="2345311"/>
            <a:ext cx="3357003" cy="9774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407" indent="0">
              <a:buNone/>
              <a:defRPr sz="2300" b="1"/>
            </a:lvl2pPr>
            <a:lvl3pPr marL="1032815" indent="0">
              <a:buNone/>
              <a:defRPr sz="2000" b="1"/>
            </a:lvl3pPr>
            <a:lvl4pPr marL="1549222" indent="0">
              <a:buNone/>
              <a:defRPr sz="1800" b="1"/>
            </a:lvl4pPr>
            <a:lvl5pPr marL="2065630" indent="0">
              <a:buNone/>
              <a:defRPr sz="1800" b="1"/>
            </a:lvl5pPr>
            <a:lvl6pPr marL="2582037" indent="0">
              <a:buNone/>
              <a:defRPr sz="1800" b="1"/>
            </a:lvl6pPr>
            <a:lvl7pPr marL="3098444" indent="0">
              <a:buNone/>
              <a:defRPr sz="1800" b="1"/>
            </a:lvl7pPr>
            <a:lvl8pPr marL="3614852" indent="0">
              <a:buNone/>
              <a:defRPr sz="1800" b="1"/>
            </a:lvl8pPr>
            <a:lvl9pPr marL="413125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9890" y="3322725"/>
            <a:ext cx="3357003" cy="603669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59565" y="2345311"/>
            <a:ext cx="3358322" cy="9774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407" indent="0">
              <a:buNone/>
              <a:defRPr sz="2300" b="1"/>
            </a:lvl2pPr>
            <a:lvl3pPr marL="1032815" indent="0">
              <a:buNone/>
              <a:defRPr sz="2000" b="1"/>
            </a:lvl3pPr>
            <a:lvl4pPr marL="1549222" indent="0">
              <a:buNone/>
              <a:defRPr sz="1800" b="1"/>
            </a:lvl4pPr>
            <a:lvl5pPr marL="2065630" indent="0">
              <a:buNone/>
              <a:defRPr sz="1800" b="1"/>
            </a:lvl5pPr>
            <a:lvl6pPr marL="2582037" indent="0">
              <a:buNone/>
              <a:defRPr sz="1800" b="1"/>
            </a:lvl6pPr>
            <a:lvl7pPr marL="3098444" indent="0">
              <a:buNone/>
              <a:defRPr sz="1800" b="1"/>
            </a:lvl7pPr>
            <a:lvl8pPr marL="3614852" indent="0">
              <a:buNone/>
              <a:defRPr sz="1800" b="1"/>
            </a:lvl8pPr>
            <a:lvl9pPr marL="413125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59565" y="3322725"/>
            <a:ext cx="3358322" cy="603669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417160"/>
            <a:ext cx="2499616" cy="17753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0519" y="417161"/>
            <a:ext cx="4247368" cy="894225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9889" y="2192515"/>
            <a:ext cx="2499616" cy="7166902"/>
          </a:xfrm>
        </p:spPr>
        <p:txBody>
          <a:bodyPr/>
          <a:lstStyle>
            <a:lvl1pPr marL="0" indent="0">
              <a:buNone/>
              <a:defRPr sz="1600"/>
            </a:lvl1pPr>
            <a:lvl2pPr marL="516407" indent="0">
              <a:buNone/>
              <a:defRPr sz="1400"/>
            </a:lvl2pPr>
            <a:lvl3pPr marL="1032815" indent="0">
              <a:buNone/>
              <a:defRPr sz="1100"/>
            </a:lvl3pPr>
            <a:lvl4pPr marL="1549222" indent="0">
              <a:buNone/>
              <a:defRPr sz="1000"/>
            </a:lvl4pPr>
            <a:lvl5pPr marL="2065630" indent="0">
              <a:buNone/>
              <a:defRPr sz="1000"/>
            </a:lvl5pPr>
            <a:lvl6pPr marL="2582037" indent="0">
              <a:buNone/>
              <a:defRPr sz="1000"/>
            </a:lvl6pPr>
            <a:lvl7pPr marL="3098444" indent="0">
              <a:buNone/>
              <a:defRPr sz="1000"/>
            </a:lvl7pPr>
            <a:lvl8pPr marL="3614852" indent="0">
              <a:buNone/>
              <a:defRPr sz="1000"/>
            </a:lvl8pPr>
            <a:lvl9pPr marL="41312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17" y="7334251"/>
            <a:ext cx="4558665" cy="8658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9217" y="936184"/>
            <a:ext cx="4558665" cy="6286500"/>
          </a:xfrm>
        </p:spPr>
        <p:txBody>
          <a:bodyPr/>
          <a:lstStyle>
            <a:lvl1pPr marL="0" indent="0">
              <a:buNone/>
              <a:defRPr sz="3600"/>
            </a:lvl1pPr>
            <a:lvl2pPr marL="516407" indent="0">
              <a:buNone/>
              <a:defRPr sz="3200"/>
            </a:lvl2pPr>
            <a:lvl3pPr marL="1032815" indent="0">
              <a:buNone/>
              <a:defRPr sz="2700"/>
            </a:lvl3pPr>
            <a:lvl4pPr marL="1549222" indent="0">
              <a:buNone/>
              <a:defRPr sz="2300"/>
            </a:lvl4pPr>
            <a:lvl5pPr marL="2065630" indent="0">
              <a:buNone/>
              <a:defRPr sz="2300"/>
            </a:lvl5pPr>
            <a:lvl6pPr marL="2582037" indent="0">
              <a:buNone/>
              <a:defRPr sz="2300"/>
            </a:lvl6pPr>
            <a:lvl7pPr marL="3098444" indent="0">
              <a:buNone/>
              <a:defRPr sz="2300"/>
            </a:lvl7pPr>
            <a:lvl8pPr marL="3614852" indent="0">
              <a:buNone/>
              <a:defRPr sz="2300"/>
            </a:lvl8pPr>
            <a:lvl9pPr marL="413125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9217" y="8200101"/>
            <a:ext cx="4558665" cy="1229650"/>
          </a:xfrm>
        </p:spPr>
        <p:txBody>
          <a:bodyPr/>
          <a:lstStyle>
            <a:lvl1pPr marL="0" indent="0">
              <a:buNone/>
              <a:defRPr sz="1600"/>
            </a:lvl1pPr>
            <a:lvl2pPr marL="516407" indent="0">
              <a:buNone/>
              <a:defRPr sz="1400"/>
            </a:lvl2pPr>
            <a:lvl3pPr marL="1032815" indent="0">
              <a:buNone/>
              <a:defRPr sz="1100"/>
            </a:lvl3pPr>
            <a:lvl4pPr marL="1549222" indent="0">
              <a:buNone/>
              <a:defRPr sz="1000"/>
            </a:lvl4pPr>
            <a:lvl5pPr marL="2065630" indent="0">
              <a:buNone/>
              <a:defRPr sz="1000"/>
            </a:lvl5pPr>
            <a:lvl6pPr marL="2582037" indent="0">
              <a:buNone/>
              <a:defRPr sz="1000"/>
            </a:lvl6pPr>
            <a:lvl7pPr marL="3098444" indent="0">
              <a:buNone/>
              <a:defRPr sz="1000"/>
            </a:lvl7pPr>
            <a:lvl8pPr marL="3614852" indent="0">
              <a:buNone/>
              <a:defRPr sz="1000"/>
            </a:lvl8pPr>
            <a:lvl9pPr marL="41312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1746250"/>
          </a:xfrm>
          <a:prstGeom prst="rect">
            <a:avLst/>
          </a:prstGeom>
        </p:spPr>
        <p:txBody>
          <a:bodyPr vert="horz" lIns="103281" tIns="51641" rIns="103281" bIns="5164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889" y="2444752"/>
            <a:ext cx="6837998" cy="6914665"/>
          </a:xfrm>
          <a:prstGeom prst="rect">
            <a:avLst/>
          </a:prstGeom>
        </p:spPr>
        <p:txBody>
          <a:bodyPr vert="horz" lIns="103281" tIns="51641" rIns="103281" bIns="5164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9889" y="9711092"/>
            <a:ext cx="1772814" cy="557829"/>
          </a:xfrm>
          <a:prstGeom prst="rect">
            <a:avLst/>
          </a:prstGeom>
        </p:spPr>
        <p:txBody>
          <a:bodyPr vert="horz" lIns="103281" tIns="51641" rIns="103281" bIns="5164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95907" y="9711092"/>
            <a:ext cx="2405962" cy="557829"/>
          </a:xfrm>
          <a:prstGeom prst="rect">
            <a:avLst/>
          </a:prstGeom>
        </p:spPr>
        <p:txBody>
          <a:bodyPr vert="horz" lIns="103281" tIns="51641" rIns="103281" bIns="5164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45072" y="9711092"/>
            <a:ext cx="1772814" cy="557829"/>
          </a:xfrm>
          <a:prstGeom prst="rect">
            <a:avLst/>
          </a:prstGeom>
        </p:spPr>
        <p:txBody>
          <a:bodyPr vert="horz" lIns="103281" tIns="51641" rIns="103281" bIns="5164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281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306" indent="-387306" algn="l" defTabSz="103281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9162" indent="-322755" algn="l" defTabSz="103281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019" indent="-258204" algn="l" defTabSz="10328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7426" indent="-258204" algn="l" defTabSz="103281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833" indent="-258204" algn="l" defTabSz="103281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241" indent="-258204" algn="l" defTabSz="10328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648" indent="-258204" algn="l" defTabSz="10328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056" indent="-258204" algn="l" defTabSz="10328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463" indent="-258204" algn="l" defTabSz="10328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07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15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222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630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037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444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4852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259" algn="l" defTabSz="10328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597776" cy="1047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39" y="-119100"/>
            <a:ext cx="7799416" cy="2245871"/>
          </a:xfrm>
        </p:spPr>
        <p:txBody>
          <a:bodyPr>
            <a:norm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Қыс мезгілінің картотекасы</a:t>
            </a:r>
            <a:r>
              <a:rPr lang="kk-KZ" b="1" dirty="0" smtClean="0"/>
              <a:t/>
            </a:r>
            <a:br>
              <a:rPr lang="kk-KZ" b="1" dirty="0" smtClean="0"/>
            </a:br>
            <a:endParaRPr lang="ru-RU" b="1" dirty="0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4727581" y="9963150"/>
            <a:ext cx="2343150" cy="514350"/>
          </a:xfrm>
          <a:prstGeom prst="rect">
            <a:avLst/>
          </a:prstGeom>
          <a:ln>
            <a:noFill/>
          </a:ln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ru-RU" sz="3600" b="1" i="1" kern="10" dirty="0" err="1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Кіші</a:t>
            </a:r>
            <a:r>
              <a:rPr lang="ru-RU" sz="3600" b="1" i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b="1" i="1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топ</a:t>
            </a:r>
            <a:endParaRPr lang="ru-RU" sz="3600" b="1" i="1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999216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9  Аула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сыпырушы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еңбегімен танысу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619621" y="6766729"/>
            <a:ext cx="2978156" cy="3463405"/>
          </a:xfrm>
          <a:prstGeom prst="ellipse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5480" y="1418802"/>
            <a:ext cx="6802407" cy="794061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аула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сыпырушының қыс кезіндегіеңбег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оның жұмысы туралы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балалардыңтүсінігін толықтыру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Балғындардың еңбегін бағалап, құрметтеуге тәрбиелеу.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Ауланы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тазалаушының еңбегін қалай жеңлдетсем» деген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тақырыпқа шағын әңгіме құрастыру.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</a:t>
            </a:r>
            <a:endParaRPr lang="ru-RU" sz="33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Қолынамкиіп қолғапт,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Ауланы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ағай сыпырды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Тазалап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қарды мұздарды,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Бәрімізге ол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ашты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3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аула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сыпырушыға балабақшаның ауласын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сыпруға көмектесу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адамдарға қолдан келгенше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көмек беруге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балалардың ынтасын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қолдап, еңбекке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баулу.</a:t>
            </a:r>
          </a:p>
          <a:p>
            <a:pPr algn="ctr">
              <a:buNone/>
            </a:pPr>
            <a:r>
              <a:rPr lang="ru-RU" sz="3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3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«Сауыққойлар» (қысқы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ойындары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жұмыс: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алысқа секіреді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?»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Жүгіріп келіп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ұзындыққа секіру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Жаңылтпаштар:</a:t>
            </a:r>
            <a:endParaRPr lang="ru-RU" sz="33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Қаңтар айы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күн суытты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Қалың қар жауды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боран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соқты.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Жапалақтап ақ жауды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890074"/>
          </a:xfrm>
        </p:spPr>
        <p:txBody>
          <a:bodyPr>
            <a:normAutofit fontScale="90000"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№10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Алаңдағы ағаштарды бақылау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76130" y="3055923"/>
            <a:ext cx="2721646" cy="3165100"/>
          </a:xfrm>
          <a:prstGeom prst="ellipse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5480" y="982238"/>
            <a:ext cx="6802407" cy="837717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 балалардың ағаштарды қыс кезінде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қалпын анықтап, білімін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толықтыру.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«Таңғажайып ағаштарды безендіреміз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тақырыбына сурет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салу.</a:t>
            </a:r>
          </a:p>
          <a:p>
            <a:pPr algn="ctr">
              <a:buNone/>
            </a:pP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Ағаштарды сыртқы түсінен, түрінен, бұтақтарынан қалай орналасуынан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айыруға үйрету.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табиғатқа қамқоршы болуына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тәрбиелеу.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Сұрақтар:</a:t>
            </a:r>
            <a:endParaRPr lang="ru-RU" sz="7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1.   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Жапырақсыз ағаштарды қалай атаймыз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2.   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Жапырақтар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күзде түсіп қалады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3.   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Ағаштар бір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біріне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немен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ұқсас?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4.   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Ордың айырмашылығы қандай?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Дидактикалық ойын</a:t>
            </a:r>
            <a:r>
              <a:rPr lang="ru-RU" sz="7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«Сөзбен суреттеп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айт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ағаштың түрін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таны.</a:t>
            </a:r>
          </a:p>
          <a:p>
            <a:pPr algn="ctr">
              <a:buNone/>
            </a:pPr>
            <a:r>
              <a:rPr lang="ru-RU" sz="7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7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«Ордағы қасқыр»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7000" b="1" i="1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 секіруге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затты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лақтыруға жаттықтыру.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 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ағаштардың түбін қармен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жабу.</a:t>
            </a:r>
          </a:p>
          <a:p>
            <a:pPr algn="ctr">
              <a:buNone/>
            </a:pPr>
            <a:r>
              <a:rPr lang="ru-RU" sz="7000" b="1" i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ақсаты:</a:t>
            </a: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қар ағаштың түбін аяздан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қорғайтынын балаларға түсіндіру.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табиғатқа қамқоршы болуына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тәрбиелеу.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7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7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</a:t>
            </a: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шаңғымен жаттығулар жасау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аяқпен кезек-кезек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оңға, солға.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7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890074"/>
          </a:xfrm>
        </p:spPr>
        <p:txBody>
          <a:bodyPr>
            <a:normAutofit fontScale="90000"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11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 жинайтын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машинаның жұмысын бақылау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4838" y="982236"/>
            <a:ext cx="5460939" cy="81856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: адам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еңбегін жеңілдететін машинамен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таныстыруды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жалғастырып, қоршаған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толықтыру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апсырма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Ауланы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тазалаушының еңбегін қалай жеңлдетсем» деген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тақырыпқа шағын әңгіме құрастыру.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Сұрақтар:</a:t>
            </a:r>
            <a:endParaRPr lang="ru-RU" sz="7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1.   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Бұл машинаның аты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қалай?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2.   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істейді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3.   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қарды қалай жинайды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4.   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сендер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еңбегін жеңілдететін тағы қандай машиналарды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білесіңдер?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sz="7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Кәне, кімнің бойы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ұзын,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Паровозы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поездың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Қатар-қатар тұратың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Поезды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құрайық.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«Аңшы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коян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:нысаңаға  затты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лақтырып тигізу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жугіру,өрмелеп жоғары шыға білу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гүлзарға,ыдысқа түрлі-түсті мұзды қатырып қою.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балалардың эстетикалық танымдарын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арттыру.Айналаны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әсем етіп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көріктендіру.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шанғы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тебе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Шанғы жолымен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сырғанай отырып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жүру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Жорамал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:Қыс қарлы болса-Жаз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жаңбырлы болады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sz="7200" dirty="0"/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22242" y="4038196"/>
            <a:ext cx="2909345" cy="338338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890074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</a:rPr>
              <a:t>№12 </a:t>
            </a:r>
            <a:r>
              <a:rPr lang="ru-RU" sz="2300" b="1" i="1" dirty="0" err="1" smtClean="0">
                <a:solidFill>
                  <a:srgbClr val="FF0000"/>
                </a:solidFill>
              </a:rPr>
              <a:t>Саябаққа саяхат</a:t>
            </a:r>
            <a:r>
              <a:rPr lang="ru-RU" sz="2300" b="1" i="1" dirty="0" smtClean="0">
                <a:solidFill>
                  <a:srgbClr val="FF0000"/>
                </a:solidFill>
              </a:rPr>
              <a:t>.</a:t>
            </a:r>
            <a:r>
              <a:rPr lang="ru-RU" sz="2300" i="1" dirty="0" smtClean="0">
                <a:solidFill>
                  <a:srgbClr val="FF0000"/>
                </a:solidFill>
              </a:rPr>
              <a:t/>
            </a:r>
            <a:br>
              <a:rPr lang="ru-RU" sz="2300" i="1" dirty="0" smtClean="0">
                <a:solidFill>
                  <a:srgbClr val="FF0000"/>
                </a:solidFill>
              </a:rPr>
            </a:br>
            <a:endParaRPr lang="ru-RU" sz="23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6122" y="873095"/>
            <a:ext cx="6386900" cy="848632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қыстың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нышаны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балалардың білімін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анықтап, толықтыра түсу.Балалардың сөз құрамында:қыс,қар, мұз, аяз,қар қырш-қырш еттеді,жалтырайды,жылтылдайды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басқа қысқа байланысты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сөздер қолдану.Балаларды табиғаттың қамқоршысы,жанашыры етіп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тәрбиелеу.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«Қыс кемпірдің бқзықтығы» атты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тақырыпта шағын әнгііме қүрастыру,қыстың жағымды,жағымсыз құбылыстары туралы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Көркм сөз: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Ақ қар жауды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аппақ жер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өңі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Қардаң таулар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Көлеңкесін көреді.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көңілді баламыз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жүгіруге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жүгірген баланы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ұстап алуға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жатықтыру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:жүгіріп келіп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қарды алысқа лақтыруға жатықтыру.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бәрінен алысқа лақтырса-сол жеңімпаз.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Жұмбақтар:    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Мәтел: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Қанаты жоқ ұшады,                      Қыстағы қар,жаздағы жаңбыр-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Аяғы жоқ желеді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                          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жауған нұр.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Аузы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жоқ ұлиды.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                   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боран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23630" y="6657589"/>
            <a:ext cx="2974146" cy="345874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 көзін бақылау.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3554" y="1637086"/>
            <a:ext cx="6529384" cy="77223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en-US" sz="45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7000" b="1" i="1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 күннің көзін қыс мезгілімен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(қыстың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басы,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ортасы,аяғымен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байланыстырып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балаларға барынша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түсінік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беру.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Күн қысқарады-желтоқсанның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22-сі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ең қысқа күн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Күннің көзі «ұясынан» сәл ғана көтеріліп, біраздан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соң кешкі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ұясына  барып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қонды.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Күн қысқа әрі суық .Көлеңке ұзарды.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sz="7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Батар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күннің атар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таңы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бар.</a:t>
            </a:r>
          </a:p>
          <a:p>
            <a:pPr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«Жұп болып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эстафета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ойының жүргіжу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 шанамен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сырғанақ тебу.Балаларды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эстафета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бір-біріне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Жолдасы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үшін жанашыр,жақсы жолдас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болуға  тәрбиелеу.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 Аққала жасау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 қармен жұмыс істеуге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үйрету.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7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өз қиялдарымен әнгіме-салаттарды құрату.</a:t>
            </a:r>
            <a:endParaRPr lang="ru-RU" sz="7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</a:t>
            </a:r>
            <a:r>
              <a:rPr lang="ru-RU" sz="7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      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</a:t>
            </a:r>
            <a:r>
              <a:rPr lang="ru-RU" sz="7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Мақал:</a:t>
            </a:r>
            <a:endParaRPr lang="ru-RU" sz="7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Таңмен көзін ашады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,                                       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Мезгіл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жетсе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Әлемге нұрын шашады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.                                  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Мұз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ерір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28391" y="5784458"/>
            <a:ext cx="3003196" cy="349252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райының жайсыз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жағдайын бақылау.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889" y="1200519"/>
            <a:ext cx="6386900" cy="81588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Балаларға ауа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райының  жағдайын байқап, белгілеуді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ұсыну.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Қатты желге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аудару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Қатты жел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әсіресе  ақпан айында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ұйтқыған  боран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бұрқасын борандарда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 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жердең 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жөңікіліп жүреді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Қыстсың кенже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ақпанбысың,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Аспан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астың ораған ақ ьқармысың.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Алай-түлей бораның, язында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Әппағым-ау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аз –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аздан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шақтармысың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?!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«Үшінші артық»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Шапшандыққа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баулу.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Ауланы қардан тазалау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Мақсаты: күректі пайдалана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үйрету.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Денені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ұстап, жатығуларды дұрыс білу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Жаңылпаштар: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 аппақ,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аппақ-бәрі аппақ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....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 қыспаса, қыс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па?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Құс ұшпаса, құс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па?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392469" y="3819913"/>
            <a:ext cx="2997971" cy="3486449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Саябаққа саяхат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889" y="1527944"/>
            <a:ext cx="6446259" cy="78314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Мақсаты: </a:t>
            </a:r>
            <a:r>
              <a:rPr lang="ru-RU" dirty="0" err="1" smtClean="0"/>
              <a:t>балалардың қыс жөніндегі түсініктерін  толықтыра түсу.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Туған табиғатқа деген</a:t>
            </a:r>
            <a:r>
              <a:rPr lang="ru-RU" dirty="0" smtClean="0"/>
              <a:t> </a:t>
            </a:r>
            <a:r>
              <a:rPr lang="ru-RU" dirty="0" err="1" smtClean="0"/>
              <a:t>балалардың сүіспеншілігін қалыптастырып,арттыру, оның ғажап сұлуғын балаларға сүйсіндіру.</a:t>
            </a:r>
            <a:endParaRPr lang="ru-RU" dirty="0" smtClean="0"/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Сұрақтар: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err="1" smtClean="0"/>
              <a:t>Қазір жылдың қай мезгілі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en-US" dirty="0" smtClean="0"/>
              <a:t>.</a:t>
            </a:r>
            <a:r>
              <a:rPr lang="ru-RU" dirty="0" err="1" smtClean="0"/>
              <a:t>Жердің беті</a:t>
            </a:r>
            <a:r>
              <a:rPr lang="ru-RU" dirty="0" smtClean="0"/>
              <a:t> </a:t>
            </a:r>
            <a:r>
              <a:rPr lang="ru-RU" dirty="0" err="1" smtClean="0"/>
              <a:t>қандай?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en-US" dirty="0" smtClean="0"/>
              <a:t>.</a:t>
            </a:r>
            <a:r>
              <a:rPr lang="ru-RU" dirty="0" err="1" smtClean="0"/>
              <a:t>Күн көзінің нұры қандай?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err="1" smtClean="0"/>
              <a:t>Жылуы</a:t>
            </a:r>
            <a:r>
              <a:rPr lang="ru-RU" dirty="0" smtClean="0"/>
              <a:t> </a:t>
            </a:r>
            <a:r>
              <a:rPr lang="ru-RU" dirty="0" err="1" smtClean="0"/>
              <a:t>қандай, жылыта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err="1" smtClean="0"/>
              <a:t>Сендер</a:t>
            </a:r>
            <a:r>
              <a:rPr lang="ru-RU" dirty="0" smtClean="0"/>
              <a:t> </a:t>
            </a:r>
            <a:r>
              <a:rPr lang="ru-RU" dirty="0" err="1" smtClean="0"/>
              <a:t>аязды</a:t>
            </a:r>
            <a:r>
              <a:rPr lang="ru-RU" dirty="0" smtClean="0"/>
              <a:t> </a:t>
            </a:r>
            <a:r>
              <a:rPr lang="ru-RU" dirty="0" err="1" smtClean="0"/>
              <a:t>сезінесіндер</a:t>
            </a:r>
            <a:r>
              <a:rPr lang="ru-RU" dirty="0" smtClean="0"/>
              <a:t> </a:t>
            </a:r>
            <a:r>
              <a:rPr lang="ru-RU" dirty="0" err="1" smtClean="0"/>
              <a:t>ме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6</a:t>
            </a:r>
            <a:r>
              <a:rPr lang="en-US" dirty="0" smtClean="0"/>
              <a:t>.</a:t>
            </a:r>
            <a:r>
              <a:rPr lang="ru-RU" dirty="0" err="1" smtClean="0"/>
              <a:t>Бұрынан таныс</a:t>
            </a:r>
            <a:r>
              <a:rPr lang="ru-RU" dirty="0" smtClean="0"/>
              <a:t> </a:t>
            </a:r>
            <a:r>
              <a:rPr lang="ru-RU" dirty="0" err="1" smtClean="0"/>
              <a:t>ағаштардың, құстардың атын</a:t>
            </a:r>
            <a:r>
              <a:rPr lang="ru-RU" dirty="0" smtClean="0"/>
              <a:t> </a:t>
            </a:r>
            <a:r>
              <a:rPr lang="ru-RU" dirty="0" err="1" smtClean="0"/>
              <a:t>еске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, </a:t>
            </a:r>
            <a:r>
              <a:rPr lang="ru-RU" dirty="0" err="1" smtClean="0"/>
              <a:t>олар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сұхбат жүргізу.Саябақты аралап,оның гүлденгенін сүйсіне білу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Көркем сөз: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err="1" smtClean="0"/>
              <a:t>Күн мейрімін</a:t>
            </a:r>
            <a:r>
              <a:rPr lang="ru-RU" dirty="0" smtClean="0"/>
              <a:t> </a:t>
            </a:r>
            <a:r>
              <a:rPr lang="ru-RU" dirty="0" err="1" smtClean="0"/>
              <a:t>төгеді,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Жазаламай</a:t>
            </a:r>
            <a:r>
              <a:rPr lang="ru-RU" dirty="0" smtClean="0"/>
              <a:t> </a:t>
            </a:r>
            <a:r>
              <a:rPr lang="ru-RU" dirty="0" err="1" smtClean="0"/>
              <a:t>ешкімді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Сәулесімен өбеді, кәрі еменді</a:t>
            </a:r>
            <a:r>
              <a:rPr lang="ru-RU" dirty="0" smtClean="0"/>
              <a:t>, </a:t>
            </a:r>
            <a:r>
              <a:rPr lang="ru-RU" dirty="0" err="1" smtClean="0"/>
              <a:t>өскінді,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Жаз</a:t>
            </a:r>
            <a:r>
              <a:rPr lang="ru-RU" dirty="0" smtClean="0"/>
              <a:t> </a:t>
            </a:r>
            <a:r>
              <a:rPr lang="ru-RU" dirty="0" err="1" smtClean="0"/>
              <a:t>құшағы шуақты, күн анамыз</a:t>
            </a:r>
            <a:r>
              <a:rPr lang="ru-RU" dirty="0" smtClean="0"/>
              <a:t> </a:t>
            </a:r>
            <a:r>
              <a:rPr lang="ru-RU" dirty="0" err="1" smtClean="0"/>
              <a:t>сияқты.</a:t>
            </a:r>
            <a:endParaRPr lang="ru-RU" dirty="0" smtClean="0"/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Қимылды ойын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«Суық аяз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Мақсаты:</a:t>
            </a:r>
            <a:r>
              <a:rPr lang="ru-RU" dirty="0" err="1" smtClean="0"/>
              <a:t> </a:t>
            </a:r>
            <a:r>
              <a:rPr lang="ru-RU" dirty="0" smtClean="0"/>
              <a:t>тез </a:t>
            </a:r>
            <a:r>
              <a:rPr lang="ru-RU" dirty="0" err="1" smtClean="0"/>
              <a:t>жүгіруге жүгірген баланы</a:t>
            </a:r>
            <a:r>
              <a:rPr lang="ru-RU" dirty="0" smtClean="0"/>
              <a:t> </a:t>
            </a:r>
            <a:r>
              <a:rPr lang="ru-RU" dirty="0" err="1" smtClean="0"/>
              <a:t>ұстап алуға жаттықтыру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Жеке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жұмыс: </a:t>
            </a:r>
            <a:r>
              <a:rPr lang="ru-RU" dirty="0" err="1" smtClean="0"/>
              <a:t>алға қойылған тосқауылдардан екі</a:t>
            </a:r>
            <a:r>
              <a:rPr lang="ru-RU" dirty="0" smtClean="0"/>
              <a:t> </a:t>
            </a:r>
            <a:r>
              <a:rPr lang="ru-RU" dirty="0" err="1" smtClean="0"/>
              <a:t>аяқпен бірдей</a:t>
            </a:r>
            <a:r>
              <a:rPr lang="ru-RU" dirty="0" smtClean="0"/>
              <a:t> </a:t>
            </a:r>
            <a:r>
              <a:rPr lang="ru-RU" dirty="0" err="1" smtClean="0"/>
              <a:t>секіріп</a:t>
            </a:r>
            <a:r>
              <a:rPr lang="ru-RU" dirty="0" smtClean="0"/>
              <a:t>, </a:t>
            </a:r>
            <a:r>
              <a:rPr lang="ru-RU" dirty="0" err="1" smtClean="0"/>
              <a:t>өте білу</a:t>
            </a:r>
            <a:r>
              <a:rPr lang="ru-RU" dirty="0" smtClean="0"/>
              <a:t>. </a:t>
            </a:r>
            <a:r>
              <a:rPr lang="ru-RU" dirty="0" err="1" smtClean="0"/>
              <a:t>(айналадағы жатқан заттарды</a:t>
            </a:r>
            <a:r>
              <a:rPr lang="ru-RU" dirty="0" smtClean="0"/>
              <a:t> да </a:t>
            </a:r>
            <a:r>
              <a:rPr lang="ru-RU" dirty="0" err="1" smtClean="0"/>
              <a:t>пайдалануға болады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273753" y="5675316"/>
            <a:ext cx="3185670" cy="3704731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Қыстың негізгі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белгілерін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бақылау.</a:t>
            </a: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4838" y="1855368"/>
            <a:ext cx="6529384" cy="80764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 </a:t>
            </a:r>
            <a:r>
              <a:rPr lang="ru-RU" i="1" dirty="0" err="1" smtClean="0">
                <a:solidFill>
                  <a:srgbClr val="FF0000"/>
                </a:solidFill>
              </a:rPr>
              <a:t>Мақсаты</a:t>
            </a:r>
            <a:r>
              <a:rPr lang="ru-RU" i="1" dirty="0" err="1" smtClean="0"/>
              <a:t>: балаларды</a:t>
            </a:r>
            <a:r>
              <a:rPr lang="ru-RU" i="1" dirty="0" smtClean="0"/>
              <a:t> </a:t>
            </a:r>
            <a:r>
              <a:rPr lang="ru-RU" i="1" dirty="0" err="1" smtClean="0"/>
              <a:t>қыстың белгілерін</a:t>
            </a:r>
            <a:r>
              <a:rPr lang="ru-RU" i="1" dirty="0" smtClean="0"/>
              <a:t> </a:t>
            </a:r>
            <a:r>
              <a:rPr lang="ru-RU" i="1" dirty="0" err="1" smtClean="0"/>
              <a:t>ажырата</a:t>
            </a:r>
            <a:r>
              <a:rPr lang="ru-RU" i="1" dirty="0" smtClean="0"/>
              <a:t> </a:t>
            </a:r>
            <a:r>
              <a:rPr lang="ru-RU" i="1" dirty="0" err="1" smtClean="0"/>
              <a:t>білуге</a:t>
            </a:r>
            <a:r>
              <a:rPr lang="ru-RU" i="1" dirty="0" smtClean="0"/>
              <a:t> </a:t>
            </a:r>
            <a:r>
              <a:rPr lang="ru-RU" i="1" dirty="0" err="1" smtClean="0"/>
              <a:t>үйрету..</a:t>
            </a:r>
            <a:endParaRPr lang="ru-RU" i="1" dirty="0" smtClean="0"/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Көркем сөз: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/>
              <a:t> </a:t>
            </a:r>
          </a:p>
          <a:p>
            <a:pPr>
              <a:buNone/>
            </a:pPr>
            <a:r>
              <a:rPr lang="ru-RU" i="1" dirty="0" err="1" smtClean="0"/>
              <a:t>Аппақ, аппақ ақшақар</a:t>
            </a:r>
            <a:endParaRPr lang="ru-RU" i="1" dirty="0" smtClean="0"/>
          </a:p>
          <a:p>
            <a:pPr>
              <a:buNone/>
            </a:pPr>
            <a:r>
              <a:rPr lang="ru-RU" i="1" dirty="0" err="1" smtClean="0"/>
              <a:t>Бірін</a:t>
            </a:r>
            <a:r>
              <a:rPr lang="ru-RU" i="1" dirty="0" smtClean="0"/>
              <a:t> </a:t>
            </a:r>
            <a:r>
              <a:rPr lang="ru-RU" i="1" dirty="0" err="1" smtClean="0"/>
              <a:t>ұстап алайын</a:t>
            </a:r>
            <a:r>
              <a:rPr lang="ru-RU" i="1" dirty="0" smtClean="0"/>
              <a:t>...</a:t>
            </a:r>
          </a:p>
          <a:p>
            <a:pPr>
              <a:buNone/>
            </a:pPr>
            <a:r>
              <a:rPr lang="ru-RU" i="1" dirty="0" err="1" smtClean="0"/>
              <a:t>Ұстадым!</a:t>
            </a:r>
            <a:endParaRPr lang="ru-RU" i="1" dirty="0" smtClean="0"/>
          </a:p>
          <a:p>
            <a:pPr>
              <a:buNone/>
            </a:pPr>
            <a:r>
              <a:rPr lang="ru-RU" i="1" dirty="0" err="1" smtClean="0"/>
              <a:t>Жоқ, ақша қар,</a:t>
            </a:r>
            <a:endParaRPr lang="ru-RU" i="1" dirty="0" smtClean="0"/>
          </a:p>
          <a:p>
            <a:pPr>
              <a:buNone/>
            </a:pPr>
            <a:r>
              <a:rPr lang="ru-RU" i="1" dirty="0" err="1" smtClean="0"/>
              <a:t>Қайдан іздеп</a:t>
            </a:r>
            <a:r>
              <a:rPr lang="ru-RU" i="1" dirty="0" smtClean="0"/>
              <a:t> </a:t>
            </a:r>
            <a:r>
              <a:rPr lang="ru-RU" i="1" dirty="0" err="1" smtClean="0"/>
              <a:t>табайын</a:t>
            </a:r>
            <a:r>
              <a:rPr lang="ru-RU" i="1" dirty="0" smtClean="0"/>
              <a:t>?</a:t>
            </a:r>
          </a:p>
          <a:p>
            <a:pPr>
              <a:buNone/>
            </a:pPr>
            <a:r>
              <a:rPr lang="ru-RU" i="1" dirty="0" smtClean="0"/>
              <a:t>                                     </a:t>
            </a:r>
            <a:r>
              <a:rPr lang="ru-RU" i="1" dirty="0" err="1" smtClean="0"/>
              <a:t>(Жақан Смаков</a:t>
            </a:r>
            <a:r>
              <a:rPr lang="ru-RU" i="1" dirty="0" smtClean="0"/>
              <a:t>)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Қимылды ойын</a:t>
            </a:r>
            <a:r>
              <a:rPr lang="ru-RU" i="1" dirty="0" smtClean="0">
                <a:solidFill>
                  <a:srgbClr val="FF0000"/>
                </a:solidFill>
              </a:rPr>
              <a:t>: </a:t>
            </a:r>
            <a:r>
              <a:rPr lang="ru-RU" i="1" dirty="0" smtClean="0"/>
              <a:t>«</a:t>
            </a:r>
            <a:r>
              <a:rPr lang="ru-RU" i="1" dirty="0" err="1" smtClean="0"/>
              <a:t>Аяз</a:t>
            </a:r>
            <a:r>
              <a:rPr lang="ru-RU" i="1" dirty="0" smtClean="0"/>
              <a:t>»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Мақсаты</a:t>
            </a:r>
            <a:r>
              <a:rPr lang="ru-RU" i="1" dirty="0" err="1" smtClean="0"/>
              <a:t> </a:t>
            </a:r>
            <a:r>
              <a:rPr lang="ru-RU" i="1" dirty="0" smtClean="0"/>
              <a:t>тез </a:t>
            </a:r>
            <a:r>
              <a:rPr lang="ru-RU" i="1" dirty="0" err="1" smtClean="0"/>
              <a:t>жүгіруге жаттықтыру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Еңбек:</a:t>
            </a:r>
            <a:r>
              <a:rPr lang="ru-RU" i="1" dirty="0" err="1" smtClean="0"/>
              <a:t> үйдің ауласын</a:t>
            </a:r>
            <a:r>
              <a:rPr lang="ru-RU" i="1" dirty="0" smtClean="0"/>
              <a:t> </a:t>
            </a:r>
            <a:r>
              <a:rPr lang="ru-RU" i="1" dirty="0" err="1" smtClean="0"/>
              <a:t>қардан тазартып</a:t>
            </a:r>
            <a:r>
              <a:rPr lang="ru-RU" i="1" dirty="0" smtClean="0"/>
              <a:t> </a:t>
            </a:r>
            <a:r>
              <a:rPr lang="ru-RU" i="1" dirty="0" err="1" smtClean="0"/>
              <a:t>қою.</a:t>
            </a:r>
            <a:endParaRPr lang="ru-RU" i="1" dirty="0" smtClean="0"/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Мақсаты:</a:t>
            </a:r>
            <a:r>
              <a:rPr lang="ru-RU" i="1" dirty="0" err="1" smtClean="0"/>
              <a:t> күрекпен жұмыс істеуге</a:t>
            </a:r>
            <a:r>
              <a:rPr lang="ru-RU" i="1" dirty="0" smtClean="0"/>
              <a:t> </a:t>
            </a:r>
            <a:r>
              <a:rPr lang="ru-RU" i="1" dirty="0" err="1" smtClean="0"/>
              <a:t>үйретіп, еңбекке </a:t>
            </a:r>
            <a:r>
              <a:rPr lang="ru-RU" i="1" dirty="0" smtClean="0"/>
              <a:t>баулу.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Қимылды жаттығулар:</a:t>
            </a:r>
            <a:r>
              <a:rPr lang="ru-RU" i="1" dirty="0" err="1" smtClean="0"/>
              <a:t> мұзды жолмен</a:t>
            </a:r>
            <a:r>
              <a:rPr lang="ru-RU" i="1" dirty="0" smtClean="0"/>
              <a:t> </a:t>
            </a:r>
            <a:r>
              <a:rPr lang="ru-RU" i="1" dirty="0" err="1" smtClean="0"/>
              <a:t>сырғанай білуге</a:t>
            </a:r>
            <a:r>
              <a:rPr lang="ru-RU" i="1" dirty="0" smtClean="0"/>
              <a:t> </a:t>
            </a:r>
            <a:r>
              <a:rPr lang="ru-RU" i="1" dirty="0" err="1" smtClean="0"/>
              <a:t>жаттықтыру.</a:t>
            </a:r>
            <a:endParaRPr lang="ru-RU" i="1" dirty="0" smtClean="0"/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Жорамал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i="1" dirty="0" err="1" smtClean="0"/>
              <a:t>Түтін будақтап шықса, аяз</a:t>
            </a:r>
            <a:r>
              <a:rPr lang="ru-RU" i="1" dirty="0" smtClean="0"/>
              <a:t> </a:t>
            </a:r>
            <a:r>
              <a:rPr lang="ru-RU" i="1" dirty="0" err="1" smtClean="0"/>
              <a:t>болады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29900" y="3318981"/>
            <a:ext cx="2564255" cy="298206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Қала көшелерін бақылау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6122" y="1746228"/>
            <a:ext cx="6766816" cy="691466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6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тәрбиеші көшеде тәртіп сақтау туралы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жүру ережесі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көліктердің көптеген түрі туралы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білімдерін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анықтап, толықтыру.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Сұрақтар:</a:t>
            </a:r>
            <a:endParaRPr lang="ru-RU" sz="6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Көшедегі үйлер қандай?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Көшедегі көліктер бір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бағытта жүре ме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әлде екі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бағытта жүре ме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Жүргіншілер қайда, қандай жолмен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жүрулері керек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sz="6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Менің атым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«бағдаршам» мекен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жайым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тұрақты,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Жақсы білем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міндетімді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мүдірмеймін ешқашан.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сілтейтін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бөлінеді төрт топқа.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6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Жанады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жанбайды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ойыны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жүгіруге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шыдамдылыққа жаттықтыру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балабақшаның маңын қардан тазарту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күрекпен жұмыс істеуге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бірлесіп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еңбек атқаруға, істі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аяғына дейін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тиянақты орындауға үйрету.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жұмыс: мұздың үстімен сырғанай білу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Жұмбақтар:</a:t>
            </a:r>
            <a:endParaRPr lang="ru-RU" sz="6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Менің үш көзім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бар,</a:t>
            </a: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көзім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кідір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көзім «жүгір» дейді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көзім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абайла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«Қарап 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маңдайға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!» -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дейді</a:t>
            </a:r>
            <a:endParaRPr lang="ru-RU" sz="6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 </a:t>
            </a:r>
            <a:r>
              <a:rPr lang="ru-RU" sz="6200" i="1" dirty="0" err="1" smtClean="0">
                <a:latin typeface="Times New Roman" pitchFamily="18" charset="0"/>
                <a:cs typeface="Times New Roman" pitchFamily="18" charset="0"/>
              </a:rPr>
              <a:t>(Бағдаршам</a:t>
            </a: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6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29900" y="6960760"/>
            <a:ext cx="2623612" cy="305109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18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Өзен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көл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тоғандарына саяхат</a:t>
            </a: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4837" y="1418802"/>
            <a:ext cx="6743049" cy="81856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000" i="1" dirty="0" err="1" smtClean="0">
                <a:solidFill>
                  <a:srgbClr val="FF0000"/>
                </a:solidFill>
              </a:rPr>
              <a:t>Мақсаты:</a:t>
            </a:r>
            <a:r>
              <a:rPr lang="ru-RU" sz="7000" i="1" dirty="0" err="1" smtClean="0"/>
              <a:t>   Балаларды</a:t>
            </a:r>
            <a:r>
              <a:rPr lang="ru-RU" sz="7000" i="1" dirty="0" smtClean="0"/>
              <a:t> </a:t>
            </a:r>
            <a:r>
              <a:rPr lang="ru-RU" sz="7000" i="1" dirty="0" err="1" smtClean="0"/>
              <a:t>өзен, көл, </a:t>
            </a:r>
            <a:r>
              <a:rPr lang="ru-RU" sz="7000" i="1" dirty="0" smtClean="0"/>
              <a:t>су </a:t>
            </a:r>
            <a:r>
              <a:rPr lang="ru-RU" sz="7000" i="1" dirty="0" err="1" smtClean="0"/>
              <a:t>тоғандарының қыстағы өзгерістерімен таныстыру</a:t>
            </a:r>
            <a:r>
              <a:rPr lang="ru-RU" sz="7000" i="1" dirty="0" smtClean="0"/>
              <a:t>. </a:t>
            </a:r>
            <a:r>
              <a:rPr lang="ru-RU" sz="7000" i="1" dirty="0" err="1" smtClean="0"/>
              <a:t>Мұздың қасиетімен,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қалпымен 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жете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таныстыру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Мұз қауіпсіздігіне арналған ережелермен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i="1" dirty="0" err="1" smtClean="0">
                <a:latin typeface="Times New Roman" pitchFamily="18" charset="0"/>
                <a:cs typeface="Times New Roman" pitchFamily="18" charset="0"/>
              </a:rPr>
              <a:t>таныстыру</a:t>
            </a:r>
            <a:r>
              <a:rPr lang="ru-RU" sz="70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«Сүмелек мұз» тақырыбына сурет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салу.</a:t>
            </a:r>
          </a:p>
          <a:p>
            <a:pPr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Сұрақтар:</a:t>
            </a:r>
            <a:endParaRPr lang="ru-RU" sz="7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1.  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Өзендегі суға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2.   Су неге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3.  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Өзеннен нені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көруге болады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4.  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Қай кезде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мұздың үстімен жүріп,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коньки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тебуге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sz="7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қарасын батырды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Қар жаңбырлы сиқыр бұлт.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көк мұзды қатырды,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Жердің бетін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типыл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ғып.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Балалардың берген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жауабын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қорытындылау: Мұздың жұқа кезінде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оның үстімен жүгіруге,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коньки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тебуге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болмайтынын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балаларға айту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Шортан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табан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балықтар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жүгіруге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жүгірген баланы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тез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ұстап алуға жаттықтыру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айналаны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бағдарлай білуге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денеңді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тепе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тең ұстап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мұз үстімен сырғанай білу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7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Жұмбақтар</a:t>
            </a:r>
            <a:endParaRPr lang="ru-RU" sz="7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Отқа жанбайды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Суға батпайды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.       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(мұз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dirty="0"/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13469" y="3274206"/>
            <a:ext cx="2884306" cy="335426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890074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1 </a:t>
            </a:r>
            <a:r>
              <a:rPr lang="ru-RU" sz="27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 үстіндегі іздерді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889" y="1309662"/>
            <a:ext cx="5852679" cy="80497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 балаларды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қар үстіндегі адамдардың, жануарлардың, құстардың ізін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айырып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үйрету.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байқағыш, ойлау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қаситтерін қалыптастырып, толықтыра түсу.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Қар үстіндегі іздерге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аударып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анықтай білуге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көңіл қою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райының қай кезінде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іздер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жақсы көрінеді?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Ақ киімді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денелі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ақ сақалды,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Соқыр, мылқау танымас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жанды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Үсті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– басы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ақ қырау түсі суық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Басқан жері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сықырлап келіп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қалды.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(Абай)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 құс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тар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үшін жемсалғыш жасап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ағашқа іліп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жем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салу.</a:t>
            </a: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қыстаған құстарға, хайуанаттарға қамқоршы болуға тәрбиелеу.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«Ақ қоян»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ептілікке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баулу.</a:t>
            </a: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 бір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құстың лабиринттен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шығу жолы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ертегіні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ойластыру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Мақал: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Жемберсең құсқа қыста, сауабы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тиер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оның жазда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pic>
        <p:nvPicPr>
          <p:cNvPr id="14338" name="Picture 2" descr="http://s15.rimg.info/6d65f851c144830e03e1f6750834dea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543" y="3055923"/>
            <a:ext cx="3165856" cy="3681687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  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Қардың қасиетін бақылау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5481" y="1091378"/>
            <a:ext cx="6766816" cy="85130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 қар туралы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балалардың білімдерін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толықтыру, ақ, ұлпа сияқты, күн нұрына шағылысып жылтырайды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Аққала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Аула сырты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баққа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да,</a:t>
            </a: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Тұрғызамыз аққала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Аққаланы айналып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Ойлаймыз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шаттана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«ұстап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ал»</a:t>
            </a:r>
          </a:p>
          <a:p>
            <a:pPr>
              <a:buNone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белгі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берілісімен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кірісіп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жаттықтыру.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 қарды күреу.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: қарды жұмырлап, қатты қысу.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Жұмбақтар:</a:t>
            </a:r>
            <a:endParaRPr lang="ru-RU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Мамықтай ұлпа,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Қанттай ақ.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Қыста жер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бетін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басады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Жазда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сайға қашады.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Мақал:</a:t>
            </a:r>
            <a:endParaRPr lang="ru-RU" sz="1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Сыртта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тау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жатса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Үйде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Далада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қар болса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Қамбада астық болады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15.rimg.info/6d65f851c144830e03e1f6750834dea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145950" y="4911326"/>
            <a:ext cx="4010504" cy="466396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r>
              <a:rPr lang="en-US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Құстарды бақылау</a:t>
            </a: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қыстайтын, алаңға келетін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құстардың аттарын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анықтау.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Олардың сыртқы бейнесін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қандай жемді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жақсы көретінін, қалай тұрып, қалай жүретіндерін анықтау.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байқағыштыққа, құстарға жанашыр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болуға тәрбиелеу.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Мың торғай қамаса қораға,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торғай тұрмайды...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торғай тұрмайтын қораға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Мың торғай тұрмайды.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ойындар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«Ұядағы құстар»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7" name="Picture 2" descr="http://s15.rimg.info/6d65f851c144830e03e1f6750834deaf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7271" y="5238751"/>
            <a:ext cx="4010504" cy="4663960"/>
          </a:xfrm>
          <a:prstGeom prst="ellipse">
            <a:avLst/>
          </a:prstGeom>
          <a:noFill/>
        </p:spPr>
      </p:pic>
      <p:pic>
        <p:nvPicPr>
          <p:cNvPr id="8" name="Picture 2" descr="http://s15.rimg.info/6d65f851c144830e03e1f6750834deaf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87271" y="5347892"/>
            <a:ext cx="4010504" cy="466396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№21 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Табиғат күнтізбесі бойынша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райын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121" y="1746228"/>
            <a:ext cx="6837998" cy="6914665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райын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бақылау.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райына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көңіл бөліп, байқау өткізулерін ұсыну.</a:t>
            </a:r>
            <a:endParaRPr lang="ru-RU" sz="6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1.  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Сық 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па,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2.  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Күн желді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жоқ 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па?</a:t>
            </a: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3.  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қалай киінген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4.  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райының жайы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қалай анықталады?</a:t>
            </a:r>
            <a:endParaRPr lang="ru-RU" sz="6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5.  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Күн шуақты ма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әлде бұлыңғыр ма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6.  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Қар жауып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тұр ма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7.  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Жуырда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қар жауып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өттіме ме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Серуендеп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балаларға бүгін өздері көріп, бақылаған ауа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райының жайын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күнтізбеге белгілеулері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керектігін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естеріне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салу.</a:t>
            </a:r>
          </a:p>
          <a:p>
            <a:pPr>
              <a:buNone/>
            </a:pP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6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бұлттың суретін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салу.</a:t>
            </a:r>
          </a:p>
          <a:p>
            <a:pPr>
              <a:buNone/>
            </a:pP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</a:t>
            </a:r>
            <a:endParaRPr lang="ru-RU" sz="63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Далада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қандай тамаша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Ақ мамыққа оранған.</a:t>
            </a:r>
            <a:endParaRPr lang="ru-RU" sz="6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Ақ дастархан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жапқандай,</a:t>
            </a:r>
            <a:endParaRPr lang="ru-RU" sz="6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Көз тоймайды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қарасаң.</a:t>
            </a:r>
            <a:endParaRPr lang="ru-RU" sz="6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6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«Арқан тарту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>
              <a:buNone/>
            </a:pP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 қимыл-қозғалыстарын қалыптастыру.</a:t>
            </a:r>
            <a:endParaRPr lang="ru-RU" sz="6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 кішкентай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балдырғандардың ойнайтын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ауласын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қардан тазарту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өздерінен кішілерге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қамқоршы болуға тәрбиелеу.</a:t>
            </a:r>
            <a:endParaRPr lang="ru-RU" sz="6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6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алдағы тосқауылдан өтерде: жүгіру, еңбектеп жүгіруге, секіруге</a:t>
            </a: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300" i="1" dirty="0" err="1" smtClean="0">
                <a:latin typeface="Times New Roman" pitchFamily="18" charset="0"/>
                <a:cs typeface="Times New Roman" pitchFamily="18" charset="0"/>
              </a:rPr>
              <a:t>жаттықтыру.</a:t>
            </a:r>
            <a:endParaRPr lang="ru-RU" sz="63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3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6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14395" y="4802184"/>
            <a:ext cx="3190896" cy="371080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№22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Табиғат күнтізбесі бойынша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райын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121" y="1309660"/>
            <a:ext cx="6837998" cy="873131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өткен күндердегі дей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райын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бақылау.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Ағаштарды анықтап зерттеу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Күзде олар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қандай болғанын еске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түсіру.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Қандай өзгеріс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бар?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ағашты анықтап, суретін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оны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күнтізбеге сақтау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бақшада тәрбиешінің көмегімен ауа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райының жағдайын күнтізбеге белгілеу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«Ашық аспан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тақырыпта сурет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салу.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Қағаз түстерінің бояуын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түстеп, 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бояудың үстіне екінші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бояуды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жаға отырып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түсін келтіруге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үйрету.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Бүрсең қағып жапырақтар,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Көше кезіп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көшіп жатыр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Тыныш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қалған атыраптар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Аппақ қарға тосып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Қимылды ойындар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«Соқыр теке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Мақсаты: шеңберде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жүгіруге жаттықтыру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ептілікке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ойынның сөздерін дұрыс айтқызып жаттату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қатқан мұз жолын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тазалап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құйып ретке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келтіру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алаңшада тазалық, тәртіп сақтап, судың мұзға айналғанын көріп, қызықтау...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алысқа лақтырады?».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 түйіршіктерін алысқа лақтыруға жаттықтыру.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Жорамалдар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1.  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 аязды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ыстық 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2.  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Қыста қар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жазда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жаңбыр мол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3.  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Ағашқа қырау тұрса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күн жылы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9825" y="7203295"/>
            <a:ext cx="2815465" cy="3274205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2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ұлпаларының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ұшқындарына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бақылау жүргізу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3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579629" y="7203295"/>
            <a:ext cx="1851958" cy="2153708"/>
          </a:xfrm>
          <a:prstGeom prst="ellipse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4838" y="1527943"/>
            <a:ext cx="6470026" cy="8294746"/>
          </a:xfrm>
        </p:spPr>
        <p:txBody>
          <a:bodyPr>
            <a:no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ұшқындарының қалай пайда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болатынын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олардың құрлысымен таныстыру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сонымен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бірге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байқағыштыққа тәрбиелеу.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Балаларға қар ұлпасын қағып алып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зейін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қойып, анықтауғаұсыну.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ұшқыны алты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қанаттан тұрады, олар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біріне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өте ұқсас келеді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ұшқыны жаңбыр сияқты, бұлтта жаратылады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Су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өте жоғары көтеріледі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жоғарыда ауаның температурасы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өте төмен болғандықтан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буларынан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кішкентай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ғана мұз қиыршықтары пайда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қырлы мұз түйіршіктері өсіп кішкентай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жұлдызшаларға айналады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сөйтіп қар ұшқындары жерге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түседі.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Көркем сөз: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Жазда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көлге мұз қатты,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Табанымды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мұздатты.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Мұз ойылып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кетті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тез,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Күліп едік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қатты.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«Ортаға түспек»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Мақсаты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тез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жүгіріп секіруге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ептілікке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атжалдарын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жасауға балаларды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үйрету.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Жеке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шаңғыда жүре білуге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машықтану.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Мәтел: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 көп болса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астық көп болады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Жұмбақ: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Қолы жоқ, сурет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салады</a:t>
            </a:r>
            <a:endParaRPr lang="ru-RU" sz="18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Тісі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жоқ, тістеп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алады</a:t>
            </a:r>
            <a:r>
              <a:rPr lang="ru-RU" sz="1800" i="1" dirty="0" smtClean="0">
                <a:solidFill>
                  <a:srgbClr val="3C40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" y="0"/>
            <a:ext cx="208644" cy="4120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03281" tIns="51641" rIns="103281" bIns="5164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4837" y="0"/>
            <a:ext cx="6837998" cy="1746250"/>
          </a:xfrm>
        </p:spPr>
        <p:txBody>
          <a:bodyPr>
            <a:normAutofit/>
          </a:bodyPr>
          <a:lstStyle/>
          <a:p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3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 жауып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тұрған құбылысты бақылау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520270" y="3819912"/>
            <a:ext cx="1851958" cy="2153708"/>
          </a:xfrm>
          <a:prstGeom prst="ellipse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52913" y="1091378"/>
            <a:ext cx="6529384" cy="796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қардың жауып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тұрғанын бақылау, ауа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райына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құбылыстарды түсіндіру, аязды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күнде қар жеңіл болады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ауада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билегендей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жылырақ күнде қар ауырлау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тартады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,-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қалықтап жерге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түседі, суық күнде қар ұшқындары жеделдеп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жауады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«Қыс» тақырыбына символдар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арқылы суреттер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салуды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ұсыну.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Тазалашы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мұз болған,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Есік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тайғанақ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жата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берсін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оған теуіп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жүрміз сырғанақ,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Шыға беріп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жалтақтай,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Ұшып түсті қалпақтай.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«Аңшы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қояндар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жылжымалы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лақтырған нысанға затты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тигізу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жүгіруге өрмелеп шығуға жаттықтыру.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Тәрбиеші жұмысты әркімге бөліп беруге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көмектеседі.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қарды жинаса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тасиды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шанаға артады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ұжым болып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бәрі қарды тазалауға қатысады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жұмысты бірігіп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атқаруға бағыт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беру.</a:t>
            </a: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: «Адасқан қар қиыршықтары» тақырыбына шығармашылқ әңгіме құрастыру.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 Құм сиақты ұсақ болғанымен,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бетін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жауып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үлгереді.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   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(қар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                                                                                        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890074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4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қырауды бақылау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67334" y="7312438"/>
            <a:ext cx="2508907" cy="2917698"/>
          </a:xfrm>
          <a:prstGeom prst="ellipse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34197" y="982238"/>
            <a:ext cx="6624333" cy="691466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: балаларға қыраудың қалай болатынын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кету.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Қырау түскен ағаштарды бақылау.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затқа үрлеп көрейік.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Оған қырау түсті, біздің буымыз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суықтан қырауға айналды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қырау бұл кәдімгі бу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әйнек шынысына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ағаш бұтақтарында, бұтақтарында, басқа заттарда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қатып, қырауға айналған.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Қырау әдетте күннің ашығында пайда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Көркем сөз.</a:t>
            </a:r>
            <a:endParaRPr lang="ru-RU" sz="8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Тазартып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кір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шаңнан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Қыс өнерін бастады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Терезеге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қыраудан,</a:t>
            </a:r>
            <a:endParaRPr lang="ru-RU" sz="8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тастады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81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«Суыққойлар»</a:t>
            </a:r>
            <a:endParaRPr lang="ru-RU" sz="8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: қимылды жаттығуларды жасауды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үйрету, тапқырлық таныта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: бір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біріне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жасамай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жұмыс істеуге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үйрету.</a:t>
            </a:r>
            <a:endParaRPr lang="ru-RU" sz="8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8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: тәжірибе жасау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мұз бу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су (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заттың бір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түрден басқа түрге айналуы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Жорамал</a:t>
            </a:r>
            <a:r>
              <a:rPr lang="ru-RU" sz="81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8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Ағашқа қырау түссе, аяз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Тұман болса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күн жылынады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Егерде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түнде қырау түссе, күндіз қар жаумайды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8100" b="1" i="1" dirty="0" err="1" smtClean="0">
                <a:latin typeface="Times New Roman" pitchFamily="18" charset="0"/>
                <a:cs typeface="Times New Roman" pitchFamily="18" charset="0"/>
              </a:rPr>
              <a:t>Жұмбақ:</a:t>
            </a:r>
            <a:endParaRPr lang="ru-RU" sz="8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Қанат сияқты ақ,</a:t>
            </a:r>
            <a:endParaRPr lang="ru-RU" sz="8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Ұлпа боп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100" i="1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81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5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Мұз сүңгісін бақылау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157680" y="4147337"/>
            <a:ext cx="2440097" cy="2837676"/>
          </a:xfrm>
          <a:prstGeom prst="ellipse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712270" y="1746226"/>
            <a:ext cx="6588742" cy="78314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3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 балаларға мұздың қасиеті туралы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түсінік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беру.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Байқағыштық қасиетті қалыптастырып, іске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баға беріп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қортынды жасай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үйрету.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«Сүмелек мұз» тақырыбына сурет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салу.</a:t>
            </a:r>
          </a:p>
          <a:p>
            <a:pPr algn="ctr">
              <a:buNone/>
            </a:pPr>
            <a:r>
              <a:rPr lang="ru-RU" sz="3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Сұрақтар:</a:t>
            </a:r>
            <a:endParaRPr lang="ru-RU" sz="33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Сүмелек мұз жөнінде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айтуға болады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қандай?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Сәбіз сияқты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Сүмелек мұз қай жерде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қалай пайда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Күнгей жақта ма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әлде терістік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жақта ма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қайдан пайда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қандай қортынды жасауға болады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sz="3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sz="33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Көл бетінде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айдын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мұзойнақ,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Қыстың өзі жасағандай бізді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ойнап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Шаңғы теуіп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жарысамыз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желменен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Күнде осында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қызықтаймыз біз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ойнап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Мұзафар Әлімбаев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«»Үйсіз қалған қоян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 ойынның тәртібін сақтай отырып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секіріп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err="1" smtClean="0">
                <a:latin typeface="Times New Roman" pitchFamily="18" charset="0"/>
                <a:cs typeface="Times New Roman" pitchFamily="18" charset="0"/>
              </a:rPr>
              <a:t>алға жүгіру.</a:t>
            </a:r>
            <a:endParaRPr lang="ru-RU" sz="3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890074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6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Қайың ағашын бақылау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    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(Қиялдау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88869" y="7094154"/>
            <a:ext cx="2508907" cy="2917698"/>
          </a:xfrm>
          <a:prstGeom prst="ellipse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5480" y="1418802"/>
            <a:ext cx="6802407" cy="794061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 қайың ағашының қысқы көркін бақылау.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табиғаттың қорғаушысы болуға тәрбиелеу.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ағаш туралы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шығармашылық әңгіме құрастыру.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Әр балаға суреттер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таратылады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Ағаштар тұр жүдеп,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Жапырақ сәні енеді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Соғады жел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үдеп,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Қыстың кеп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сәлемі.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қайың ағашының түбіне қар жинау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 балаларға ағаштың түбін қармен жабудың сырын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пайдасын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түсіндіру.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көңілді баламыз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 «Жұмбақты шеш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сюжетті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ойнату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Жұмбақ: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Жазда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жатсаң көлеңкесінеалады,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Қыста жақсаң, жаның рахат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табады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Ағаш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890074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7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Терезедегі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өрнектерді бақылау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34981" y="6766729"/>
            <a:ext cx="2696606" cy="3135981"/>
          </a:xfrm>
          <a:prstGeom prst="ellipse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4837" y="1091378"/>
            <a:ext cx="6743049" cy="826803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балаларға құбылысты түсіндіру.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Олардың ойын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толықтыру.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Терезедегі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өрнектерді бақылау.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трафареттің көмегңмен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Аяз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атаның терезеге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салған келемежді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суреттері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ұжымдық жұмыс жасау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топ бала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сырғанап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Барады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әне жарысып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Қалды артта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қыр қалып.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Айлакер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түлкі»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оңды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солды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жалтырап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жүгіруге жаттығу.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Еңбек: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қардан бекініс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жасауды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үйрету.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 күрекпен қарды ойып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үй салуды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бекет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тұрғызуды үйрету.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 атжалына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секіріп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шығу және одан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түсуге үйрету.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Жорамал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қыз аязды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ыстық 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Жұмбақ: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Отта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жанбайды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батпайды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        (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Мұз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9889" y="419586"/>
            <a:ext cx="6837998" cy="1108357"/>
          </a:xfrm>
        </p:spPr>
        <p:txBody>
          <a:bodyPr>
            <a:norm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8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Желді</a:t>
            </a:r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3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15.rimg.info/6d65f851c144830e03e1f6750834dea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520270" y="8323792"/>
            <a:ext cx="1851958" cy="2153708"/>
          </a:xfrm>
          <a:prstGeom prst="ellipse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5480" y="1200519"/>
            <a:ext cx="6802407" cy="81588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желдің бағытын қапалық арқылы анықтау.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Сұрақтар: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1.   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Желдің бағытын, күшін қалай біліп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анықтауға 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үй мұржаларынан шыққан түтіннен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қағаздың ұзыншалау кішкентай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кескінділерінен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т.б.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жорамалдарынан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анықтап білуге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Қыста жел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қандай болады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Көркем сөз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Қыстағы қар, жаздағы жаңбыр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жауған нұр.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Қимылды ойын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«Әткеншек»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алғашқыда асықпай, сонан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соң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айналып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жүгіру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Еңбек: алаңшаны көркейту үшін түрлі-түсті мұз кесінділерін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дайындап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қою.Мақсаты: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суды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қатырып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мұз қалпына келтіру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заттың алғашқы күйінен екінші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күйге көшіру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жұмыс: екі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аяқпен бірдей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қарлы жолмен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секіру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Жорамал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қарғалар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шауқарғалар ағаштың төменгі бұтақтарына отырса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dirty="0" err="1" smtClean="0"/>
              <a:t>желді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556</Words>
  <Application>Microsoft Office PowerPoint</Application>
  <PresentationFormat>Произвольный</PresentationFormat>
  <Paragraphs>439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Қыс мезгілінің картотекасы </vt:lpstr>
      <vt:lpstr>№ 1 Қар үстіндегі іздерді бақылау. </vt:lpstr>
      <vt:lpstr>№ 2 Қар (ұлпаларының) ұшқындарына бақылау жүргізу.  </vt:lpstr>
      <vt:lpstr>№ 3 Қар жауып тұрған құбылысты бақылау. </vt:lpstr>
      <vt:lpstr>№ 4 қырауды бақылау. </vt:lpstr>
      <vt:lpstr>№ 5 Мұз сүңгісін бақылау. </vt:lpstr>
      <vt:lpstr>№ 6 Қайың ағашын бақылау.      (Қиялдау) </vt:lpstr>
      <vt:lpstr>№ 7 Терезедегі өрнектерді бақылау. </vt:lpstr>
      <vt:lpstr>№ 8 Желді бақылау. </vt:lpstr>
      <vt:lpstr>№ 9  Аула сыпырушы еңбегімен танысу </vt:lpstr>
      <vt:lpstr>№10 Алаңдағы ағаштарды бақылау   </vt:lpstr>
      <vt:lpstr>№ 11 Қар жинайтын машинаның жұмысын бақылау. </vt:lpstr>
      <vt:lpstr>№12 Саябаққа саяхат. </vt:lpstr>
      <vt:lpstr>№ 13 Күн көзін бақылау. </vt:lpstr>
      <vt:lpstr>№ 14 Ауа райының жайсыз жағдайын бақылау.   </vt:lpstr>
      <vt:lpstr>№ 15 Саябаққа саяхат. </vt:lpstr>
      <vt:lpstr>№ 16 Қыстың негізгі белгілерін бақылау.</vt:lpstr>
      <vt:lpstr>№ 17 Қала көшелерін бақылау </vt:lpstr>
      <vt:lpstr>№ 18 Өзен, көл, су тоғандарына саяхат</vt:lpstr>
      <vt:lpstr>№ 19       Қардың қасиетін бақылау   </vt:lpstr>
      <vt:lpstr>№ 20 Құстарды бақылау</vt:lpstr>
      <vt:lpstr>№21  Табиғат күнтізбесі бойынша ауа райын бақылау. </vt:lpstr>
      <vt:lpstr>№22 Табиғат күнтізбесі бойынша ауа райын бақылау.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Қыс мезгілінің</dc:title>
  <dc:creator>Бердибек</dc:creator>
  <cp:lastModifiedBy>Documents</cp:lastModifiedBy>
  <cp:revision>11</cp:revision>
  <dcterms:created xsi:type="dcterms:W3CDTF">2016-12-03T19:09:19Z</dcterms:created>
  <dcterms:modified xsi:type="dcterms:W3CDTF">2022-01-22T09:55:32Z</dcterms:modified>
</cp:coreProperties>
</file>